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72" r:id="rId4"/>
    <p:sldId id="266" r:id="rId5"/>
    <p:sldId id="265" r:id="rId6"/>
    <p:sldId id="273" r:id="rId7"/>
    <p:sldId id="264" r:id="rId8"/>
    <p:sldId id="274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9-11-23T21:08:06.1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-2147483648-2147483648,'0'0,"0"0,0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0:42:57.9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4440 3820,'25'124,"25"100,-1-26,-24 25,-25-49,0-323,-50-74,75 49,25-49,49 0,100 99,-75 322,-25 1,-74-1,-1 1,-24-348,50-75,49 1,25-25,75 248,-26 174,-73 49,-51-25,1 26,-25-51</inkml:trace>
  <inkml:trace contextRef="#ctx0" brushRef="#br0" timeOffset="1011.0578">7218 3324,'-49'149,"-75"74,-50 25,1-49,346-150,50-49,-24 0,-25 0,-150 25</inkml:trace>
  <inkml:trace contextRef="#ctx0" brushRef="#br0" timeOffset="1909.1092">8235 3051,'50'174,"-25"0,0 49,49 0,-24-49,-25 24,-25-49,0-149</inkml:trace>
  <inkml:trace contextRef="#ctx0" brushRef="#br0" timeOffset="2410.1378">8335 3250,'198'-50,"-24"25,-1 1,-123 48</inkml:trace>
  <inkml:trace contextRef="#ctx0" brushRef="#br0" timeOffset="2839.1623">8360 4093,'173'-25,"1"-49,-1 74</inkml:trace>
  <inkml:trace contextRef="#ctx0" brushRef="#br0" timeOffset="3539.2024">8384 4664,'124'49,"50"-73,24-1,-173 25</inkml:trace>
  <inkml:trace contextRef="#ctx0" brushRef="#br0" timeOffset="5159.2951">9451 2927,'0'224,"0"-51,25 1,-25-1,49 51,-49-373,-49-74,-50 24,49 26,199 73,49 175,-24 24,74 25,-99 74,-75-24,-74 49,-74 1,-174-51,74-173,0-25,1-24,173-1</inkml:trace>
  <inkml:trace contextRef="#ctx0" brushRef="#br0" timeOffset="6740.3855">11907 3126,'-174'-25,"0"75,-24 49,49 99,50 25,25-24,49-1,99 1,75-1,25-198,24-49,-74-125,-124 0,-174-24,1 198,322 0,49-74,-24 49,-125 223,26-24,-50-149</inkml:trace>
  <inkml:trace contextRef="#ctx0" brushRef="#br0" timeOffset="9031.5165">12378 3895,'198'-25,"26"-25,-51 50,-197 0</inkml:trace>
  <inkml:trace contextRef="#ctx0" brushRef="#br0" timeOffset="10010.5725">12502 4490,'149'0,"25"0,-1 0,-123 0</inkml:trace>
  <inkml:trace contextRef="#ctx0" brushRef="#br0" timeOffset="12548.7177">14288 3250,'-198'25,"24"49,0-49,-24 24,74 150,173-25,175-199,-51-50,1 125,24 74,-198 50,0-1,-124 26,-74-150,-25-24,49-149,174 25</inkml:trace>
  <inkml:trace contextRef="#ctx0" brushRef="#br0" timeOffset="14698.8407">14958 3399,'-149'0,"-49"74,123 100,1-1,74 1,0 24,198 1,1-224,-26 0,26-124,-125-49,-74 24,-25 1,-74-26,-99 75,148 124</inkml:trace>
  <inkml:trace contextRef="#ctx0" brushRef="#br0" timeOffset="16029.9168">15677 3324,'-149'0,"-24"149,148 49,199-148,-1-75,-74-173,-173 24,-50 174</inkml:trace>
  <inkml:trace contextRef="#ctx0" brushRef="#br0" timeOffset="18859.0786">14536 5061,'99'-199,"100"100,-26 124,-49 148,-99 1,-99 74,-125-99,26 25,-1 24,373-223,-26-24,1 49,0 25</inkml:trace>
  <inkml:trace contextRef="#ctx0" brushRef="#br0" timeOffset="70061.0071">17860 10047,'0'149,"25"49,-25-24,50 0,-100-1,25 1,25 24,75 26,-75-51,173-49,1-124,24-24,-24 48,49-73,-49-1,-1 0,-148 75</inkml:trace>
  <inkml:trace contextRef="#ctx0" brushRef="#br0" timeOffset="72632.1543">18952 10890,'173'0,"-322"0,-49 50,24 0,1-50,-1 0,199 0</inkml:trace>
  <inkml:trace contextRef="#ctx0" brushRef="#br0" timeOffset="73631.2114">18679 8757,'-25'149,"-74"49,99-123</inkml:trace>
  <inkml:trace contextRef="#ctx0" brushRef="#br0" timeOffset="76111.3533">17984 10146,'124'0,"50"-49,-1 49,26-25,-25-25,-1 25,-173 50</inkml:trace>
  <inkml:trace contextRef="#ctx0" brushRef="#br0" timeOffset="77901.4557">20986 11014,'0'0</inkml:trace>
  <inkml:trace contextRef="#ctx0" brushRef="#br0" timeOffset="83569.7799">19721 10022,'-50'174,"-49"-1,99 1,-25 25,-25-26,25 1,25 0,0-1,-24 1,24 24,-25-24,-50 0,51 24,73-372,75-49,-74 25,0-1,-50-24,-50 49,100-24,123 272,1-74,49 0,-124-198,-74-1,0 1,-25 24,0 1,0 321,0 76,-25 24,25-25,-74-49,49-1,25 1,-25 24,0-24,-24 0,73-1,26-321,-25-125,24 49,1 1,-50 50,0-1,0 0,0 174</inkml:trace>
  <inkml:trace contextRef="#ctx0" brushRef="#br0" timeOffset="84912.8567">21060 11287,'149'-74,"25"24,-1 50,-198 0</inkml:trace>
  <inkml:trace contextRef="#ctx0" brushRef="#br0" timeOffset="86222.9316">20738 12255,'173'-50,"26"-123,-26 49,26 74,-26-49,1 74,24-50,-297 249</inkml:trace>
  <inkml:trace contextRef="#ctx0" brushRef="#br0" timeOffset="93211.3314">22772 10022,'-149'25,"-25"173,174-24,50 0,49 24,75-148,-1 24,26-24,-26 99,26 24,-199 1,-75 74,-73-74,-51 24,1-99,24 1,-24-1,24-99,0-25,-24-124,123-49,249-1,-25 26,49 24,-24 25,24 74,-24 25,25-99,-75-74,-100 24,51-24,-100 24,-99-24,-75 74,26 99,-1 99,-24 125,198-125</inkml:trace>
  <inkml:trace contextRef="#ctx0" brushRef="#br0" timeOffset="112742.4484">24310 10295,'0'174,"-100"49,1-49,50 24,73-99</inkml:trace>
  <inkml:trace contextRef="#ctx0" brushRef="#br0" timeOffset="117971.7475">18778 8955,'-149'174,"25"25,25-26,24 26,274-199,-26-25,51 0,-199-149,-25 1,0-1,0 0,0 323,0 25,0 0,0-1,-75 26,75-26,124-346,-149-1,199 174,0-50,-323 100,-50-25,199 0</inkml:trace>
  <inkml:trace contextRef="#ctx0" brushRef="#br0" timeOffset="139041.9527">7640 14909,'-149'0,"50"0</inkml:trace>
  <inkml:trace contextRef="#ctx0" brushRef="#br0" timeOffset="139243.9643">6946 15008,'-273'-49,"25"-75,0-25,24 99,200 50</inkml:trace>
  <inkml:trace contextRef="#ctx0" brushRef="#br0" timeOffset="147793.4533">5308 15182,'124'-149,"75"-49,-25 123,49 26,-149 198,-74 74,-74-49,-100 24,-24-74,-26-25,51-24,49-249,223-49,124 223,1 25,-51-1,-74 175,-74 24,-25-49,0-373</inkml:trace>
  <inkml:trace contextRef="#ctx0" brushRef="#br0" timeOffset="150432.6042">6871 15753,'-25'149,"1"24,24-322,0-49,0-25,0 49,49 0,-49 1,25-1,-75 100</inkml:trace>
  <inkml:trace contextRef="#ctx0" brushRef="#br0" timeOffset="153510.7803">8211 16150,'223'24,"-25"-48,-24-1,-174 0</inkml:trace>
  <inkml:trace contextRef="#ctx0" brushRef="#br0" timeOffset="155251.8799">7863 15306,'149'50,"25"-25,0-25,-1 49,26-24,-175-25</inkml:trace>
  <inkml:trace contextRef="#ctx0" brushRef="#br0" timeOffset="158093.0424">9625 14413,'-199'75,"75"123,124-24,50-1,-50 51,49-51,51 26,98-1,-24-148,49-50,-49-75,-100-98,-24-1,-224-24,-49 98,49 26,0 74,-24 74,198 100,0-174</inkml:trace>
  <inkml:trace contextRef="#ctx0" brushRef="#br0" timeOffset="158853.0858">10617 14835,'198'173,"1"26,-1-75,1 50,-249-224</inkml:trace>
  <inkml:trace contextRef="#ctx0" brushRef="#br0" timeOffset="159531.1245">11907 14661,'-149'124,"99"50,1 0,-1-1,-49 100,-25 0,99-50,-74 50,49-99,50-323</inkml:trace>
  <inkml:trace contextRef="#ctx0" brushRef="#br0" timeOffset="160973.2071">12006 15058,'174'50,"49"-50,-50 0,26-50,-25 0,-298 100</inkml:trace>
  <inkml:trace contextRef="#ctx0" brushRef="#br0" timeOffset="162472.2929">14387 14463,'0'-149,"-173"50,-125 99,124 0,-24 173,148 1,224 24,49-74,-49-124,24-148,-272 371,49-25,-25 1,50-125</inkml:trace>
  <inkml:trace contextRef="#ctx0" brushRef="#br0" timeOffset="164214.3924">12328 16050,'199'0,"-1"0,26 25,-1 0,-50 25,-222-75</inkml:trace>
  <inkml:trace contextRef="#ctx0" brushRef="#br0" timeOffset="165012.4381">12576 15629,'75'148,"-75"26,-50 49,25 1,1-51,24-98</inkml:trace>
  <inkml:trace contextRef="#ctx0" brushRef="#br0" timeOffset="166502.5233">14362 15877,'-49'-199,"-199"75,0 50,74 99,-49 24,173 125,100 49,124-24,-1-75,1-100,-1-24,-98-148,-150 321,-24 1,50 49,24-124</inkml:trace>
  <inkml:trace contextRef="#ctx0" brushRef="#br0" timeOffset="168701.6492">5681 16547,'173'24,"50"76,1-51,-26 1,25-1,-148-49</inkml:trace>
  <inkml:trace contextRef="#ctx0" brushRef="#br0" timeOffset="169362.687">6772 16125,'-174'-50,"125"-24</inkml:trace>
  <inkml:trace contextRef="#ctx0" brushRef="#br0" timeOffset="170222.7362">6549 15976,'-124'25,"124"148,0 1,0 49,-75-49,75 0,0-1,25-123</inkml:trace>
  <inkml:trace contextRef="#ctx0" brushRef="#br0" timeOffset="172492.8659">7491 16472,'0'-174,"-99"-24,-75 198,-98 124,197 50,100 49,74-25,124-98,-49-100,0-199,-125 1,-98 371,-1 1,50 0,-25-1,-74 26,74-26,25-173</inkml:trace>
  <inkml:trace contextRef="#ctx0" brushRef="#br0" timeOffset="175163.0187">5135 17316,'173'0,"1"0,25 74,24-49,-25 0,25 49,1 0,-26-24,25 24,-49-49,0 0,49 0,-49-25,74 50,-25-26,0 1,-49 0,-1-25,51 25,-51-25,1 49,49-49,-49 25,49 0,-49 0,74-25,-75 49,1-49,0-24,49 24,-49 0,49 0,-50-25,1 25,25 0,73-25,-24 25,-24 0,-51 0,-24 0,50-25,-26-49,1 49,0 0,24-49,-173 24</inkml:trace>
  <inkml:trace contextRef="#ctx0" brushRef="#br0" timeOffset="182992.4664">6177 17985,'173'-124,"1"124,24 100,-198 73,-198-49,24-124,323-74,25 99,-1 148,-173 26,-198-75,-25-75,49-49,-24-148,148-51,199 249,-124-50</inkml:trace>
  <inkml:trace contextRef="#ctx0" brushRef="#br0" timeOffset="185152.5901">7591 18109,'-224'0,"75"0,-49 50,198 124,50 49,24-49,124-75,-24-99,0 0,24-124,-99-75,-123 26,-150-1,-24 199,24 0,199-25</inkml:trace>
  <inkml:trace contextRef="#ctx0" brushRef="#br0" timeOffset="186021.6398">8285 18481,'149'0,"25"0,24 25,-49-25,-149 0</inkml:trace>
  <inkml:trace contextRef="#ctx0" brushRef="#br0" timeOffset="187611.7307">8409 18903,'149'0,"25"-25,-1 25,-247 0</inkml:trace>
  <inkml:trace contextRef="#ctx0" brushRef="#br0" timeOffset="192192.9928">9773 17961,'25'173,"-25"1,0-1,0 1,174 25,24-51,26-73,-51-125,1 50,-75-223,-198 25,-75 173,-24 124,74 99,124-24,49-323</inkml:trace>
  <inkml:trace contextRef="#ctx0" brushRef="#br0" timeOffset="192962.0368">11386 18357,'25'199,"-1"-1,51 75,24-49,-25-597,-74 349</inkml:trace>
  <inkml:trace contextRef="#ctx0" brushRef="#br0" timeOffset="193544.0701">11832 18357,'-49'199,"-26"-25,-123 148,74-148,25-199,-1 75,-24-26,124-297</inkml:trace>
  <inkml:trace contextRef="#ctx0" brushRef="#br0" timeOffset="197163.2771">14362 16894,'50'198,"-50"-24,50 74,-50-74,49-174</inkml:trace>
  <inkml:trace contextRef="#ctx0" brushRef="#br0" timeOffset="197683.3068">15032 17241,'-49'124,"-125"75,-99 74,0-1,-24 26,173-124,99 24,74-198</inkml:trace>
  <inkml:trace contextRef="#ctx0" brushRef="#br0" timeOffset="198532.3553">15280 17812,'248'74,"0"-74,50 25,-99 0,-274 0</inkml:trace>
  <inkml:trace contextRef="#ctx0" brushRef="#br0" timeOffset="199022.3833">14983 18184,'49'0</inkml:trace>
  <inkml:trace contextRef="#ctx0" brushRef="#br0" timeOffset="199682.4211">15355 18333,'173'99,"1"-74,49 49,50-49,0 74,-99-24,-150-75</inkml:trace>
  <inkml:trace contextRef="#ctx0" brushRef="#br0" timeOffset="201363.5173">17166 17440,'-100'148,"-49"76,125-51,-1 1,25 24,25 1,49 24,100-24,24-199,-24 0,24-50,-198-124,0-49,-49 49,-51 224</inkml:trace>
  <inkml:trace contextRef="#ctx0" brushRef="#br0" timeOffset="202632.5899">16669 17340,'199'149,"24"-74,75-51,-25 51,-100-50,1-1,-373-48</inkml:trace>
  <inkml:trace contextRef="#ctx0" brushRef="#br0" timeOffset="205702.7655">16818 17787,'-74'149,"-25"74,-1-49,175-323,148 50,50 49,-50 75,0 24,50 100,-248 25,-149 99,-149-75,100-173,-51-25,-24 0,50-99,-1-100,447 224,-24 99,49-25,-100-99,1 0,-25-173,-75-1,-223-24,-74 98,0-24,24 50,26 124,346-125,1-98,74-26,-149 25,75 199,49 99,25-25,-25-24,-371-75,-76-50,26 25,24-74,-24-25,-50 75,49-1,274 50</inkml:trace>
  <inkml:trace contextRef="#ctx0" brushRef="#br0" timeOffset="213522.2127">7839 12032,'198'-124,"-24"148,-125 150,-49 0,-99 24,248 1,-248-26,-125-173,-24 0,397 99,50 75,-348-174,-25 0,100-50</inkml:trace>
  <inkml:trace contextRef="#ctx0" brushRef="#br0" timeOffset="243773.943">10121 13619,'25'-124,"74"-49,-25-26,100 50,24 124,-24 25,-75 0</inkml:trace>
  <inkml:trace contextRef="#ctx0" brushRef="#br0" timeOffset="248212.1969">10270 12379</inkml:trace>
  <inkml:trace contextRef="#ctx0" brushRef="#br0" timeOffset="249025.2434">10319 12379,'174'99,"-1"-49,26 49,-100-25</inkml:trace>
  <inkml:trace contextRef="#ctx0" brushRef="#br0" timeOffset="250103.3051">12452 14165,'199'124,"-25"-25,24-49,-24-25,-1 0,26 74,-75-74</inkml:trace>
  <inkml:trace contextRef="#ctx0" brushRef="#br0" timeOffset="251785.4013">13395 14339,'124'0,"75"24,-26 1,75-25,25 0,-99 25,74 25,-75-50,1 0,0-25,-1 25,26 50,-26-1,-148-49</inkml:trace>
  <inkml:trace contextRef="#ctx0" brushRef="#br0" timeOffset="260233.8844">17042 13843,'-199'-25,"-24"-25,49 0,1 75,73 223,76-24,24-51,198-173,-24 0,-1 100,26 98,-125-24,-49-1,0 26,-100 24,-98 0,24-223,-99-74,74-75,75-49,173 98</inkml:trace>
  <inkml:trace contextRef="#ctx0" brushRef="#br0" timeOffset="266244.2283">18158 13743,'149'0,"49"124,-99 124,-99-49,-25 24,-24 0,-26 1,-24-26,-99-148,24-125,0-98,125-26,24 26,25-1,50-25,74 26,25-26,-1 1,-123 148</inkml:trace>
  <inkml:trace contextRef="#ctx0" brushRef="#br0" timeOffset="267064.2752">19348 14860,'-173'-75,"-1"50,1 25,98-24</inkml:trace>
  <inkml:trace contextRef="#ctx0" brushRef="#br0" timeOffset="267754.3146">18976 14140,'0'174,"-24"74,24-25,-25-49,-50 49,51-49,24-174</inkml:trace>
  <inkml:trace contextRef="#ctx0" brushRef="#br0" timeOffset="269663.4238">19621 13967,'149'49,"50"150,-224-26,-74 26,-50 74,25-50,99-223</inkml:trace>
  <inkml:trace contextRef="#ctx0" brushRef="#br0" timeOffset="270835.4909">20663 14587,'-149'322,"-49"1,24-125,75-272</inkml:trace>
  <inkml:trace contextRef="#ctx0" brushRef="#br0" timeOffset="271393.5228">20564 15480,'-50'-199,"-49"26,-99-100,74 74,124 150</inkml:trace>
  <inkml:trace contextRef="#ctx0" brushRef="#br0" timeOffset="273194.6258">21556 14711,'-198'0,"-1"-50,174 25</inkml:trace>
  <inkml:trace contextRef="#ctx0" brushRef="#br0" timeOffset="273642.6513">21308 14239,'0'124,"-50"149,26-25,-51-49,75-199</inkml:trace>
  <inkml:trace contextRef="#ctx0" brushRef="#br0" timeOffset="274544.703">22102 14860,'-174'-25,"-24"-174,173-24,25 49,0 125</inkml:trace>
  <inkml:trace contextRef="#ctx0" brushRef="#br0" timeOffset="275834.7768">22151 14091,'-24'148,"-1"26,0 0,-49 49,24 50,-24-99,74-323</inkml:trace>
  <inkml:trace contextRef="#ctx0" brushRef="#br0" timeOffset="278803.9466">22772 14736,'-149'-50,"-25"25,75 0</inkml:trace>
  <inkml:trace contextRef="#ctx0" brushRef="#br0" timeOffset="279533.9884">22796 15405,'-148'0,"-76"0,26 0,198-49</inkml:trace>
  <inkml:trace contextRef="#ctx0" brushRef="#br0" timeOffset="280354.0353">23169 14339,'0'173,"0"51,0 24,0-75,0 1,0-149</inkml:trace>
  <inkml:trace contextRef="#ctx0" brushRef="#br0" timeOffset="281683.1113">23665 14165,'198'74,"-173"100,-100 0,-24 24,-124 50,124-74,99 0,173-174,26-50,-199-124,0 1,-124-26,-25-24,75 24,49 26,74 173</inkml:trace>
  <inkml:trace contextRef="#ctx0" brushRef="#br0" timeOffset="282924.1823">23863 14363,'0'-198,"223"248,-49 148,-149-24,-25-1,0 1,-223-149,98-174,51-49,74-1,99 1,-24 198</inkml:trace>
  <inkml:trace contextRef="#ctx0" brushRef="#br0" timeOffset="290953.6415">19547 15405,'-199'-99,"26"99,-1 174,199-1,0 1,0-323,173 25,0 248,-148 75,-50-26,-99 26,-75-174,75-199,124 149</inkml:trace>
  <inkml:trace contextRef="#ctx0" brushRef="#br0" timeOffset="292133.7091">20589 16001,'-124'0,"-50"-50,0 50,-24-124,297-74,25-1,-124 224</inkml:trace>
  <inkml:trace contextRef="#ctx0" brushRef="#br0" timeOffset="293533.7891">20465 15653,'-25'174,"0"25,0-26,-49 1,49-125</inkml:trace>
  <inkml:trace contextRef="#ctx0" brushRef="#br0" timeOffset="294814.8624">21407 16026,'-149'-25,"-24"25,98 0</inkml:trace>
  <inkml:trace contextRef="#ctx0" brushRef="#br0" timeOffset="295493.9013">21283 15653,'0'174,"-49"49,24-49,25 0,0-199</inkml:trace>
  <inkml:trace contextRef="#ctx0" brushRef="#br0" timeOffset="296393.9526">21879 15554,'148'0,"-172"199,-51-1,1-24,24-1,-24 26,74-274</inkml:trace>
  <inkml:trace contextRef="#ctx0" brushRef="#br0" timeOffset="297976.0432">21457 15554,'149'0,"74"75,-49-26,-174-98</inkml:trace>
  <inkml:trace contextRef="#ctx0" brushRef="#br0" timeOffset="298985.1008">22548 16001,'-49'149,"-26"24,-24 26,0-150</inkml:trace>
  <inkml:trace contextRef="#ctx0" brushRef="#br0" timeOffset="299384.1238">22598 16596,'-50'-174,"-49"1,-99-1,173 149</inkml:trace>
  <inkml:trace contextRef="#ctx0" brushRef="#br0" timeOffset="299933.1552">23466 16075,'-248'-99,"25"0,223 99</inkml:trace>
  <inkml:trace contextRef="#ctx0" brushRef="#br0" timeOffset="300235.1724">23417 16447,'-149'-149,"149"149</inkml:trace>
  <inkml:trace contextRef="#ctx0" brushRef="#br0" timeOffset="300773.2032">23838 15653,'0'199,"0"74,0-100,25 1,0-174</inkml:trace>
  <inkml:trace contextRef="#ctx0" brushRef="#br0" timeOffset="301804.2622">23987 16050,'124'-198,"124"74,-124 273,-149 49,1 1,-1-1,-74-24,99-1,173-173,-98-198,-175-25,26 49,-75-24,0-1,149 100</inkml:trace>
  <inkml:trace contextRef="#ctx0" brushRef="#br0" timeOffset="302585.3068">24831 15777,'173'-99,"26"273,-150 49,-74-49,-49 49,-100-173,75-274,0-24,49 25,199 124,-124 99</inkml:trace>
  <inkml:trace contextRef="#ctx0" brushRef="#br0" timeOffset="306224.515">19497 17092</inkml:trace>
  <inkml:trace contextRef="#ctx0" brushRef="#br0" timeOffset="306312.52">19497 17092,'-74'0</inkml:trace>
  <inkml:trace contextRef="#ctx0" brushRef="#br0" timeOffset="309794.7192">19150 16621,'124'74,"50"-74,24 75,-247 98,-1 1,-74 25,74-26,50-198</inkml:trace>
  <inkml:trace contextRef="#ctx0" brushRef="#br0" timeOffset="310543.7621">20539 17117,'-149'99,"-99"25,124 75,124-199</inkml:trace>
  <inkml:trace contextRef="#ctx0" brushRef="#br0" timeOffset="310965.7862">20589 17688,'-149'-224,"-99"26,149 49</inkml:trace>
  <inkml:trace contextRef="#ctx0" brushRef="#br0" timeOffset="311722.8295">21606 16819,'-199'-24,"26"-1,-1 25</inkml:trace>
  <inkml:trace contextRef="#ctx0" brushRef="#br0" timeOffset="312183.8558">21804 17464,'-248'50,"75"-75,73 25</inkml:trace>
  <inkml:trace contextRef="#ctx0" brushRef="#br0" timeOffset="317476.1585">22350 16919,'0'148,"0"26,0 198,0-198,0 74,50-198</inkml:trace>
  <inkml:trace contextRef="#ctx0" brushRef="#br0" timeOffset="318373.2099">22821 16968,'0'-173,"149"173,-50 198,-99-49,-124 49,50 26,74-51,149-98,24-125</inkml:trace>
  <inkml:trace contextRef="#ctx0" brushRef="#br0" timeOffset="319814.2923">23764 16943,'-75'249,"26"-76,-26 26,75-1,75 1,123-299,-74-173,-149 100,-173 198,173 24</inkml:trace>
  <inkml:trace contextRef="#ctx0" brushRef="#br0" timeOffset="320874.3528">20440 18357,'-50'174,"-173"25,49 49,174-224</inkml:trace>
  <inkml:trace contextRef="#ctx0" brushRef="#br0" timeOffset="321294.377">20663 19027,'-124'-248,"-74"0,-1 50,150 74</inkml:trace>
  <inkml:trace contextRef="#ctx0" brushRef="#br0" timeOffset="321944.4141">21903 17985,'-198'-24,"-75"-1,99 25,100 25</inkml:trace>
  <inkml:trace contextRef="#ctx0" brushRef="#br0" timeOffset="322604.4519">21953 18655,'-149'-25,"-24"25,-26-24,25-26,249 50</inkml:trace>
  <inkml:trace contextRef="#ctx0" brushRef="#br0" timeOffset="324603.5662">22548 17961,'0'148,"0"26,0 49,0-49,0 0,0-249</inkml:trace>
  <inkml:trace contextRef="#ctx0" brushRef="#br0" timeOffset="326004.6463">22920 17837,'149'-50,"-49"199,-150 74,0-25,-74 26,50-51,49 51,99-26,100-347,-75-49,-49-25,-124 24,-100 75,75-74,-1 24,125 174</inkml:trace>
  <inkml:trace contextRef="#ctx0" brushRef="#br0" timeOffset="332875.0393">23441 12751,'50'198,"0"1,-26-25,-24 123,75-73,-26-51,51 26,-26 24,-24 0,-1-471,-74 74</inkml:trace>
  <inkml:trace contextRef="#ctx0" brushRef="#br0" timeOffset="334136.1115">23169 14612,'173'24,"26"26,24-75,-99-173,-25 24,-74-49,-124-25,-1 24,76 51,-51-1,50 0,-198 26,25 98,49 248,99-24,75-174</inkml:trace>
  <inkml:trace contextRef="#ctx0" brushRef="#br0" timeOffset="339949.444">15355 11684,'-25'149,"-25"25,26 24,24-24,0-25,-25 49,25-223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2854D-708D-44E0-AF73-2E9CA5D6450B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1725C-95E3-4D4E-8406-C410F7CA1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76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239CB-AAE6-4825-98C6-33FA6B6336F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23C96E-8EA5-4BBD-8BF0-948BC7F1C032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6ED5AD-993F-4FD0-84CE-24584E33452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0.png"/><Relationship Id="rId7" Type="http://schemas.openxmlformats.org/officeDocument/2006/relationships/image" Target="../media/image33.em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1.xml"/><Relationship Id="rId11" Type="http://schemas.openxmlformats.org/officeDocument/2006/relationships/image" Target="../media/image35.emf"/><Relationship Id="rId5" Type="http://schemas.openxmlformats.org/officeDocument/2006/relationships/image" Target="../media/image32.wmf"/><Relationship Id="rId10" Type="http://schemas.openxmlformats.org/officeDocument/2006/relationships/customXml" Target="../ink/ink2.xml"/><Relationship Id="rId4" Type="http://schemas.openxmlformats.org/officeDocument/2006/relationships/image" Target="../media/image31.wmf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940" y="3505200"/>
            <a:ext cx="3965197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-499566"/>
            <a:ext cx="7406640" cy="1472184"/>
          </a:xfrm>
        </p:spPr>
        <p:txBody>
          <a:bodyPr/>
          <a:lstStyle/>
          <a:p>
            <a:r>
              <a:rPr lang="en-US" dirty="0" smtClean="0"/>
              <a:t>Wednesday, November 14,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990600"/>
            <a:ext cx="7406640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TISK, No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6-1: Prove statements about parallelograms.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</a:t>
            </a:r>
            <a:r>
              <a:rPr lang="sv-SE" dirty="0"/>
              <a:t>Ch 6 Packet 1 #1-5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95400" y="2743200"/>
                <a:ext cx="74676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Simplify: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+7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Factor: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+4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−32</m:t>
                    </m:r>
                  </m:oMath>
                </a14:m>
                <a:endParaRPr lang="en-US" sz="2800" dirty="0" smtClean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Identify the centroid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Δ</m:t>
                    </m:r>
                    <m:r>
                      <a:rPr lang="en-US" sz="2800" b="0" i="1" smtClean="0">
                        <a:latin typeface="Cambria Math"/>
                      </a:rPr>
                      <m:t>𝐽𝐵𝐾</m:t>
                    </m:r>
                  </m:oMath>
                </a14:m>
                <a:r>
                  <a:rPr lang="en-US" sz="2800" dirty="0" smtClean="0"/>
                  <a:t>:</a:t>
                </a:r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743200"/>
                <a:ext cx="7467600" cy="1815882"/>
              </a:xfrm>
              <a:prstGeom prst="rect">
                <a:avLst/>
              </a:prstGeom>
              <a:blipFill rotWithShape="1">
                <a:blip r:embed="rId3"/>
                <a:stretch>
                  <a:fillRect l="-1714" t="-3356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682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 flipV="1">
            <a:off x="3108356" y="1560897"/>
            <a:ext cx="1447800" cy="609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V="1">
            <a:off x="3870356" y="1560897"/>
            <a:ext cx="685800" cy="1143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Example 1. STUV is a parallelogram.  Find the unknown measures.</a:t>
            </a: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1812956" y="1560897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1812956" y="1941897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V="1">
            <a:off x="3870356" y="1941897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2270156" y="2703897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422556" y="2703897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955956" y="1560897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3108356" y="1560897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508156" y="26276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V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717956" y="26276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U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2193956" y="13322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S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4479956" y="14084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T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498756" y="1560897"/>
            <a:ext cx="1295400" cy="1143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V="1">
            <a:off x="1812956" y="1560897"/>
            <a:ext cx="2743200" cy="1143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270156" y="2108585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14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1736756" y="17132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12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2955956" y="1789497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chemeClr val="accent5"/>
                </a:solidFill>
              </a:rPr>
              <a:t>W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508156" y="3465897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a)</a:t>
            </a:r>
            <a:r>
              <a:rPr lang="en-US" i="1">
                <a:solidFill>
                  <a:schemeClr val="accent5"/>
                </a:solidFill>
              </a:rPr>
              <a:t> TU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508156" y="4623185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b) </a:t>
            </a:r>
            <a:r>
              <a:rPr lang="en-US" i="1">
                <a:solidFill>
                  <a:schemeClr val="accent5"/>
                </a:solidFill>
              </a:rPr>
              <a:t>WT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1660556" y="3708785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TU</a:t>
            </a:r>
            <a:r>
              <a:rPr lang="en-US">
                <a:solidFill>
                  <a:schemeClr val="accent5"/>
                </a:solidFill>
              </a:rPr>
              <a:t> = </a:t>
            </a:r>
            <a:r>
              <a:rPr lang="en-US" i="1">
                <a:solidFill>
                  <a:schemeClr val="accent5"/>
                </a:solidFill>
              </a:rPr>
              <a:t>SV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32" name="Text Box 24"/>
              <p:cNvSpPr txBox="1">
                <a:spLocks noChangeArrowheads="1"/>
              </p:cNvSpPr>
              <p:nvPr/>
            </p:nvSpPr>
            <p:spPr bwMode="auto">
              <a:xfrm>
                <a:off x="2955956" y="3694497"/>
                <a:ext cx="4953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chemeClr val="accent5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 smtClean="0">
                    <a:solidFill>
                      <a:schemeClr val="accent5"/>
                    </a:solidFill>
                  </a:rPr>
                  <a:t>ogram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opp. sides are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</a:rPr>
                      <m:t>≅</m:t>
                    </m:r>
                  </m:oMath>
                </a14:m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17432" name="Text 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55956" y="3694497"/>
                <a:ext cx="4953000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108" t="-8197" b="-2459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1660556" y="4013585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TU</a:t>
            </a:r>
            <a:r>
              <a:rPr lang="en-US">
                <a:solidFill>
                  <a:schemeClr val="accent5"/>
                </a:solidFill>
              </a:rPr>
              <a:t> = 12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2955956" y="4013585"/>
            <a:ext cx="586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Substitution.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660556" y="4989897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WT </a:t>
            </a:r>
            <a:r>
              <a:rPr lang="en-US">
                <a:solidFill>
                  <a:schemeClr val="accent5"/>
                </a:solidFill>
              </a:rPr>
              <a:t>= </a:t>
            </a:r>
            <a:r>
              <a:rPr lang="en-US" i="1">
                <a:solidFill>
                  <a:schemeClr val="accent5"/>
                </a:solidFill>
              </a:rPr>
              <a:t>WV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37" name="Text Box 29"/>
              <p:cNvSpPr txBox="1">
                <a:spLocks noChangeArrowheads="1"/>
              </p:cNvSpPr>
              <p:nvPr/>
            </p:nvSpPr>
            <p:spPr bwMode="auto">
              <a:xfrm>
                <a:off x="2955956" y="4975610"/>
                <a:ext cx="4953000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chemeClr val="accent5"/>
                    </a:solidFill>
                  </a:rPr>
                  <a:t>If 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a quad is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 smtClean="0">
                    <a:solidFill>
                      <a:schemeClr val="accent5"/>
                    </a:solidFill>
                  </a:rPr>
                  <a:t>ogram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diag’s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bisect each other.</a:t>
                </a:r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17437" name="Text 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55956" y="4975610"/>
                <a:ext cx="4953000" cy="366712"/>
              </a:xfrm>
              <a:prstGeom prst="rect">
                <a:avLst/>
              </a:prstGeom>
              <a:blipFill rotWithShape="1">
                <a:blip r:embed="rId3"/>
                <a:stretch>
                  <a:fillRect l="-1108" t="-8333" b="-266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660556" y="5294697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WT</a:t>
            </a:r>
            <a:r>
              <a:rPr lang="en-US">
                <a:solidFill>
                  <a:schemeClr val="accent5"/>
                </a:solidFill>
              </a:rPr>
              <a:t>= 14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955956" y="5294697"/>
            <a:ext cx="586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5"/>
                </a:solidFill>
              </a:rPr>
              <a:t>Substitution. </a:t>
            </a:r>
          </a:p>
        </p:txBody>
      </p:sp>
    </p:spTree>
    <p:extLst>
      <p:ext uri="{BB962C8B-B14F-4D97-AF65-F5344CB8AC3E}">
        <p14:creationId xmlns:p14="http://schemas.microsoft.com/office/powerpoint/2010/main" val="101138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1" grpId="1" animBg="1"/>
      <p:bldP spid="17429" grpId="0"/>
      <p:bldP spid="17430" grpId="0"/>
      <p:bldP spid="17431" grpId="0"/>
      <p:bldP spid="17432" grpId="0"/>
      <p:bldP spid="17434" grpId="0"/>
      <p:bldP spid="17435" grpId="0"/>
      <p:bldP spid="17436" grpId="0"/>
      <p:bldP spid="17437" grpId="0"/>
      <p:bldP spid="17438" grpId="0"/>
      <p:bldP spid="174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Example 2. JKLM is a parallelogram. 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𝐿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1843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36" name="AutoShape 4"/>
          <p:cNvSpPr>
            <a:spLocks noChangeArrowheads="1"/>
          </p:cNvSpPr>
          <p:nvPr/>
        </p:nvSpPr>
        <p:spPr bwMode="auto">
          <a:xfrm flipH="1">
            <a:off x="1619250" y="1662161"/>
            <a:ext cx="2286000" cy="1981200"/>
          </a:xfrm>
          <a:prstGeom prst="parallelogram">
            <a:avLst>
              <a:gd name="adj" fmla="val 4351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 flipV="1">
            <a:off x="3143250" y="1890761"/>
            <a:ext cx="685800" cy="16002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2686050" y="3643361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838450" y="3643361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1847850" y="1662161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2000250" y="1662161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228850" y="3581449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chemeClr val="accent5"/>
                </a:solidFill>
              </a:rPr>
              <a:t>M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829050" y="349096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L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390650" y="143356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J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990850" y="1357361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K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381250" y="3352849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5"/>
                </a:solidFill>
              </a:rPr>
              <a:t>135</a:t>
            </a:r>
            <a:r>
              <a:rPr lang="en-US" dirty="0">
                <a:solidFill>
                  <a:schemeClr val="accent5"/>
                </a:solidFill>
                <a:cs typeface="Tahoma" charset="0"/>
              </a:rPr>
              <a:t>º</a:t>
            </a: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 flipV="1">
            <a:off x="1695450" y="1814561"/>
            <a:ext cx="685800" cy="16002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49" name="Text Box 17"/>
              <p:cNvSpPr txBox="1">
                <a:spLocks noChangeArrowheads="1"/>
              </p:cNvSpPr>
              <p:nvPr/>
            </p:nvSpPr>
            <p:spPr bwMode="auto">
              <a:xfrm>
                <a:off x="3733800" y="1676400"/>
                <a:ext cx="5086350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smtClean="0">
                    <a:solidFill>
                      <a:schemeClr val="accent3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err="1" smtClean="0">
                    <a:solidFill>
                      <a:schemeClr val="accent3"/>
                    </a:solidFill>
                  </a:rPr>
                  <a:t>ogram</a:t>
                </a:r>
                <a:r>
                  <a:rPr lang="en-US" sz="2400" dirty="0" smtClean="0">
                    <a:solidFill>
                      <a:schemeClr val="accent3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3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400" dirty="0" smtClean="0">
                    <a:solidFill>
                      <a:schemeClr val="accent3"/>
                    </a:solidFill>
                  </a:rPr>
                  <a:t> Consecutive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accent3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2400" dirty="0" smtClean="0">
                    <a:solidFill>
                      <a:schemeClr val="accent3"/>
                    </a:solidFill>
                  </a:rPr>
                  <a:t>s are </a:t>
                </a:r>
                <a:r>
                  <a:rPr lang="en-US" sz="2400" dirty="0">
                    <a:solidFill>
                      <a:schemeClr val="accent3"/>
                    </a:solidFill>
                  </a:rPr>
                  <a:t>supp.</a:t>
                </a:r>
              </a:p>
            </p:txBody>
          </p:sp>
        </mc:Choice>
        <mc:Fallback xmlns="">
          <p:sp>
            <p:nvSpPr>
              <p:cNvPr id="18449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1676400"/>
                <a:ext cx="508635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918" t="-5882" b="-16176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057650" y="2957561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3"/>
                </a:solidFill>
              </a:rPr>
              <a:t>Substitution. 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4724400" y="3810049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3"/>
                </a:solidFill>
              </a:rPr>
              <a:t>Subtraction.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00450" y="1066800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=180°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50" y="1066800"/>
                <a:ext cx="462915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736063" y="2381748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135°+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=180°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063" y="2381748"/>
                <a:ext cx="4629150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829050" y="3320195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𝐿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=45°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050" y="3320195"/>
                <a:ext cx="4629150" cy="64633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97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9" grpId="0"/>
      <p:bldP spid="18451" grpId="0"/>
      <p:bldP spid="18453" grpId="0"/>
      <p:bldP spid="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Example 3. ABCD is a parallelogram.  Find the value of </a:t>
            </a:r>
            <a:r>
              <a:rPr lang="en-US" sz="2000" i="1"/>
              <a:t>x</a:t>
            </a:r>
            <a:r>
              <a:rPr lang="en-US" sz="2000"/>
              <a:t>.</a:t>
            </a: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2109006" y="1582895"/>
            <a:ext cx="1600200" cy="1828800"/>
          </a:xfrm>
          <a:prstGeom prst="parallelogram">
            <a:avLst>
              <a:gd name="adj" fmla="val 25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175806" y="341169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880406" y="333549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185206" y="135429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633006" y="143049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9464" name="Arc 8"/>
          <p:cNvSpPr>
            <a:spLocks/>
          </p:cNvSpPr>
          <p:nvPr/>
        </p:nvSpPr>
        <p:spPr bwMode="auto">
          <a:xfrm rot="803020" flipV="1">
            <a:off x="2494769" y="1543208"/>
            <a:ext cx="304800" cy="3444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4370"/>
              <a:gd name="T2" fmla="*/ 21422 w 21600"/>
              <a:gd name="T3" fmla="*/ 24370 h 24370"/>
              <a:gd name="T4" fmla="*/ 0 w 21600"/>
              <a:gd name="T5" fmla="*/ 21600 h 24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437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6"/>
                  <a:pt x="21540" y="23451"/>
                  <a:pt x="21421" y="24369"/>
                </a:cubicBezTo>
              </a:path>
              <a:path w="21600" h="2437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6"/>
                  <a:pt x="21540" y="23451"/>
                  <a:pt x="21421" y="2436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Arc 9"/>
          <p:cNvSpPr>
            <a:spLocks/>
          </p:cNvSpPr>
          <p:nvPr/>
        </p:nvSpPr>
        <p:spPr bwMode="auto">
          <a:xfrm rot="803020" flipH="1">
            <a:off x="3023406" y="3106895"/>
            <a:ext cx="304800" cy="3444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4370"/>
              <a:gd name="T2" fmla="*/ 21422 w 21600"/>
              <a:gd name="T3" fmla="*/ 24370 h 24370"/>
              <a:gd name="T4" fmla="*/ 0 w 21600"/>
              <a:gd name="T5" fmla="*/ 21600 h 24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437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6"/>
                  <a:pt x="21540" y="23451"/>
                  <a:pt x="21421" y="24369"/>
                </a:cubicBezTo>
              </a:path>
              <a:path w="21600" h="2437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26"/>
                  <a:pt x="21540" y="23451"/>
                  <a:pt x="21421" y="2436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2109006" y="2344895"/>
            <a:ext cx="228600" cy="106680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3328206" y="2268695"/>
            <a:ext cx="228600" cy="106680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261406" y="3411695"/>
            <a:ext cx="3048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2413806" y="3411695"/>
            <a:ext cx="3048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2947206" y="1582895"/>
            <a:ext cx="3048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3099606" y="1582895"/>
            <a:ext cx="3048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3" name="Freeform 17"/>
          <p:cNvSpPr>
            <a:spLocks/>
          </p:cNvSpPr>
          <p:nvPr/>
        </p:nvSpPr>
        <p:spPr bwMode="auto">
          <a:xfrm>
            <a:off x="2032806" y="1811495"/>
            <a:ext cx="812800" cy="4953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288"/>
              </a:cxn>
              <a:cxn ang="0">
                <a:pos x="480" y="0"/>
              </a:cxn>
            </a:cxnLst>
            <a:rect l="0" t="0" r="r" b="b"/>
            <a:pathLst>
              <a:path w="512" h="312">
                <a:moveTo>
                  <a:pt x="0" y="144"/>
                </a:moveTo>
                <a:cubicBezTo>
                  <a:pt x="176" y="228"/>
                  <a:pt x="352" y="312"/>
                  <a:pt x="432" y="288"/>
                </a:cubicBezTo>
                <a:cubicBezTo>
                  <a:pt x="512" y="264"/>
                  <a:pt x="496" y="132"/>
                  <a:pt x="480" y="0"/>
                </a:cubicBezTo>
              </a:path>
            </a:pathLst>
          </a:custGeom>
          <a:noFill/>
          <a:ln w="9525">
            <a:solidFill>
              <a:schemeClr val="accent3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5" name="Freeform 19"/>
          <p:cNvSpPr>
            <a:spLocks/>
          </p:cNvSpPr>
          <p:nvPr/>
        </p:nvSpPr>
        <p:spPr bwMode="auto">
          <a:xfrm rot="9952471">
            <a:off x="3023406" y="2573495"/>
            <a:ext cx="812800" cy="4953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288"/>
              </a:cxn>
              <a:cxn ang="0">
                <a:pos x="480" y="0"/>
              </a:cxn>
            </a:cxnLst>
            <a:rect l="0" t="0" r="r" b="b"/>
            <a:pathLst>
              <a:path w="512" h="312">
                <a:moveTo>
                  <a:pt x="0" y="144"/>
                </a:moveTo>
                <a:cubicBezTo>
                  <a:pt x="176" y="228"/>
                  <a:pt x="352" y="312"/>
                  <a:pt x="432" y="288"/>
                </a:cubicBezTo>
                <a:cubicBezTo>
                  <a:pt x="512" y="264"/>
                  <a:pt x="496" y="132"/>
                  <a:pt x="480" y="0"/>
                </a:cubicBezTo>
              </a:path>
            </a:pathLst>
          </a:custGeom>
          <a:noFill/>
          <a:ln w="9525">
            <a:solidFill>
              <a:schemeClr val="accent3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5400675" y="3797961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3"/>
                </a:solidFill>
              </a:rPr>
              <a:t>Substitution.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465140" y="2604451"/>
                <a:ext cx="2314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(12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−34)°</m:t>
                      </m:r>
                    </m:oMath>
                  </m:oMathPara>
                </a14:m>
                <a:endParaRPr lang="en-US" sz="28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140" y="2604451"/>
                <a:ext cx="2314575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19600" y="1189443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189443"/>
                <a:ext cx="4629150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3400" y="1600200"/>
                <a:ext cx="23145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(9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+2)°</m:t>
                      </m:r>
                    </m:oMath>
                  </m:oMathPara>
                </a14:m>
                <a:endParaRPr lang="en-US" sz="28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600200"/>
                <a:ext cx="2314575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3733800" y="1676400"/>
                <a:ext cx="508635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smtClean="0">
                    <a:solidFill>
                      <a:schemeClr val="accent3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err="1" smtClean="0">
                    <a:solidFill>
                      <a:schemeClr val="accent3"/>
                    </a:solidFill>
                  </a:rPr>
                  <a:t>ogram</a:t>
                </a:r>
                <a:r>
                  <a:rPr lang="en-US" sz="2400" dirty="0" smtClean="0">
                    <a:solidFill>
                      <a:schemeClr val="accent3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3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2400" dirty="0" smtClean="0">
                    <a:solidFill>
                      <a:schemeClr val="accent3"/>
                    </a:solidFill>
                  </a:rPr>
                  <a:t> opp.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2400" dirty="0" smtClean="0">
                    <a:solidFill>
                      <a:schemeClr val="accent3"/>
                    </a:solidFill>
                  </a:rPr>
                  <a:t>s are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3"/>
                        </a:solidFill>
                        <a:latin typeface="Cambria Math"/>
                      </a:rPr>
                      <m:t>≅</m:t>
                    </m:r>
                  </m:oMath>
                </a14:m>
                <a:endParaRPr lang="en-US" sz="24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0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1676400"/>
                <a:ext cx="508635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918" t="-10526" b="-2894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514850" y="3195685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12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−34=9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50" y="3195685"/>
                <a:ext cx="4629150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429543" y="4261464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=36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543" y="4261464"/>
                <a:ext cx="462915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454305" y="4916156"/>
                <a:ext cx="4629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=12</m:t>
                      </m:r>
                    </m:oMath>
                  </m:oMathPara>
                </a14:m>
                <a:endParaRPr lang="en-US" sz="36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305" y="4916156"/>
                <a:ext cx="4629150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822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0" grpId="0"/>
      <p:bldP spid="28" grpId="0"/>
      <p:bldP spid="30" grpId="0"/>
      <p:bldP spid="31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Check Points.  DEFG is a parallelogram.  Find the indicated measures and explain your reasoning.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8475" y="2040730"/>
            <a:ext cx="41910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1749"/>
          <a:stretch>
            <a:fillRect/>
          </a:stretch>
        </p:blipFill>
        <p:spPr bwMode="auto">
          <a:xfrm>
            <a:off x="6188075" y="1735930"/>
            <a:ext cx="186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5075" y="4479130"/>
            <a:ext cx="3429000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2275" y="4402930"/>
            <a:ext cx="3124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9088"/>
          <a:stretch>
            <a:fillRect/>
          </a:stretch>
        </p:blipFill>
        <p:spPr bwMode="auto">
          <a:xfrm>
            <a:off x="6264275" y="2650330"/>
            <a:ext cx="1860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510" name="Ink 3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80263" y="4027488"/>
              <a:ext cx="1587" cy="9525"/>
            </p14:xfrm>
          </p:contentPart>
        </mc:Choice>
        <mc:Fallback xmlns="">
          <p:pic>
            <p:nvPicPr>
              <p:cNvPr id="20510" name="Ink 3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139001" y="4017963"/>
                <a:ext cx="84111" cy="285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239000" y="1676400"/>
                <a:ext cx="1295400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𝑚</m:t>
                    </m:r>
                    <m:r>
                      <a:rPr lang="en-US" sz="2000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sz="2000" dirty="0" smtClean="0"/>
                  <a:t>EDG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1676400"/>
                <a:ext cx="1295400" cy="400110"/>
              </a:xfrm>
              <a:prstGeom prst="rect">
                <a:avLst/>
              </a:prstGeom>
              <a:blipFill rotWithShape="1">
                <a:blip r:embed="rId8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/>
          <p:cNvSpPr/>
          <p:nvPr/>
        </p:nvSpPr>
        <p:spPr>
          <a:xfrm>
            <a:off x="2524125" y="3076575"/>
            <a:ext cx="404813" cy="266700"/>
          </a:xfrm>
          <a:custGeom>
            <a:avLst/>
            <a:gdLst>
              <a:gd name="connsiteX0" fmla="*/ 266700 w 404813"/>
              <a:gd name="connsiteY0" fmla="*/ 0 h 266700"/>
              <a:gd name="connsiteX1" fmla="*/ 38100 w 404813"/>
              <a:gd name="connsiteY1" fmla="*/ 28575 h 266700"/>
              <a:gd name="connsiteX2" fmla="*/ 0 w 404813"/>
              <a:gd name="connsiteY2" fmla="*/ 195263 h 266700"/>
              <a:gd name="connsiteX3" fmla="*/ 42863 w 404813"/>
              <a:gd name="connsiteY3" fmla="*/ 266700 h 266700"/>
              <a:gd name="connsiteX4" fmla="*/ 323850 w 404813"/>
              <a:gd name="connsiteY4" fmla="*/ 195263 h 266700"/>
              <a:gd name="connsiteX5" fmla="*/ 404813 w 404813"/>
              <a:gd name="connsiteY5" fmla="*/ 109538 h 266700"/>
              <a:gd name="connsiteX6" fmla="*/ 266700 w 404813"/>
              <a:gd name="connsiteY6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4813" h="266700">
                <a:moveTo>
                  <a:pt x="266700" y="0"/>
                </a:moveTo>
                <a:lnTo>
                  <a:pt x="38100" y="28575"/>
                </a:lnTo>
                <a:lnTo>
                  <a:pt x="0" y="195263"/>
                </a:lnTo>
                <a:lnTo>
                  <a:pt x="42863" y="266700"/>
                </a:lnTo>
                <a:lnTo>
                  <a:pt x="323850" y="195263"/>
                </a:lnTo>
                <a:lnTo>
                  <a:pt x="404813" y="109538"/>
                </a:lnTo>
                <a:lnTo>
                  <a:pt x="26670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00200" y="3005136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005136"/>
                <a:ext cx="609600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900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1990725" y="3085894"/>
            <a:ext cx="686298" cy="300244"/>
          </a:xfrm>
          <a:custGeom>
            <a:avLst/>
            <a:gdLst>
              <a:gd name="connsiteX0" fmla="*/ 0 w 686298"/>
              <a:gd name="connsiteY0" fmla="*/ 152606 h 300244"/>
              <a:gd name="connsiteX1" fmla="*/ 381000 w 686298"/>
              <a:gd name="connsiteY1" fmla="*/ 206 h 300244"/>
              <a:gd name="connsiteX2" fmla="*/ 685800 w 686298"/>
              <a:gd name="connsiteY2" fmla="*/ 124031 h 300244"/>
              <a:gd name="connsiteX3" fmla="*/ 438150 w 686298"/>
              <a:gd name="connsiteY3" fmla="*/ 300244 h 30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298" h="300244">
                <a:moveTo>
                  <a:pt x="0" y="152606"/>
                </a:moveTo>
                <a:cubicBezTo>
                  <a:pt x="133350" y="78787"/>
                  <a:pt x="266700" y="4969"/>
                  <a:pt x="381000" y="206"/>
                </a:cubicBezTo>
                <a:cubicBezTo>
                  <a:pt x="495300" y="-4557"/>
                  <a:pt x="676275" y="74025"/>
                  <a:pt x="685800" y="124031"/>
                </a:cubicBezTo>
                <a:cubicBezTo>
                  <a:pt x="695325" y="174037"/>
                  <a:pt x="566737" y="237140"/>
                  <a:pt x="438150" y="300244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" name="Ink 5"/>
              <p14:cNvContentPartPr/>
              <p14:nvPr/>
            </p14:nvContentPartPr>
            <p14:xfrm>
              <a:off x="1598400" y="1053720"/>
              <a:ext cx="7492680" cy="588564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589040" y="1044360"/>
                <a:ext cx="7511400" cy="590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877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ahoma" charset="0"/>
              </a:rPr>
              <a:t>§6.1  Parallelograms</a:t>
            </a:r>
            <a:endParaRPr lang="en-US" dirty="0">
              <a:cs typeface="Tahoma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Definition</a:t>
            </a:r>
          </a:p>
          <a:p>
            <a:pPr lvl="1"/>
            <a:r>
              <a:rPr lang="en-US"/>
              <a:t>A quadrilateral is a parallelogram if and only if its opposite sides are parallel.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905000" y="3257314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676400" y="3288270"/>
            <a:ext cx="419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If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1905000" y="3638314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962400" y="3638314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362200" y="4400314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514600" y="4400314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3048000" y="3257314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200400" y="3257314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143500" y="3409714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then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600200" y="432411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810000" y="432411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286000" y="302871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572000" y="3104914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5905500" y="3409714"/>
            <a:ext cx="320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chemeClr val="accent5"/>
                </a:solidFill>
              </a:rPr>
              <a:t>ABCD</a:t>
            </a:r>
            <a:r>
              <a:rPr lang="en-US" sz="2400">
                <a:solidFill>
                  <a:schemeClr val="accent5"/>
                </a:solidFill>
              </a:rPr>
              <a:t> is a parallelogram.</a:t>
            </a:r>
          </a:p>
        </p:txBody>
      </p:sp>
    </p:spTree>
    <p:extLst>
      <p:ext uri="{BB962C8B-B14F-4D97-AF65-F5344CB8AC3E}">
        <p14:creationId xmlns:p14="http://schemas.microsoft.com/office/powerpoint/2010/main" val="282708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0139 C 0.05 -0.1189 0.09601 -0.23618 0.16233 -0.23317 C 0.22865 -0.22993 0.31528 -0.10618 0.40209 0.01781 " pathEditMode="relative" rAng="0" ptsTypes="aaA">
                                      <p:cBhvr>
                                        <p:cTn id="91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96" y="-107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78E-7 C -0.00781 0.14735 -0.01545 0.29447 -0.0842 0.29193 C -0.15312 0.28938 -0.28281 0.1374 -0.4125 -0.01457 " pathEditMode="relative" rAng="0" ptsTypes="aaA">
                                      <p:cBhvr>
                                        <p:cTn id="94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25" y="13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 animBg="1"/>
      <p:bldP spid="12293" grpId="0"/>
      <p:bldP spid="12293" grpId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/>
      <p:bldP spid="12300" grpId="1"/>
      <p:bldP spid="12301" grpId="0"/>
      <p:bldP spid="12302" grpId="0"/>
      <p:bldP spid="12303" grpId="0"/>
      <p:bldP spid="12304" grpId="0"/>
      <p:bldP spid="123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Parallel?  Great news!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1242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We have lots of things we know about parallel lines!</a:t>
            </a:r>
          </a:p>
          <a:p>
            <a:pPr lvl="1"/>
            <a:r>
              <a:rPr lang="en-US" dirty="0" smtClean="0"/>
              <a:t>Alternate Interior Angles Theorem</a:t>
            </a:r>
          </a:p>
          <a:p>
            <a:pPr lvl="1"/>
            <a:r>
              <a:rPr lang="en-US" dirty="0" smtClean="0"/>
              <a:t>Alternate Exterior Angles Theorem</a:t>
            </a:r>
          </a:p>
          <a:p>
            <a:pPr lvl="1"/>
            <a:r>
              <a:rPr lang="en-US" dirty="0" smtClean="0"/>
              <a:t>Consecutive Interior Angles Theorem</a:t>
            </a:r>
          </a:p>
          <a:p>
            <a:pPr lvl="1"/>
            <a:r>
              <a:rPr lang="en-US" dirty="0" smtClean="0"/>
              <a:t>Corresponding Angles Postulate</a:t>
            </a:r>
          </a:p>
          <a:p>
            <a:r>
              <a:rPr lang="en-US" dirty="0" smtClean="0"/>
              <a:t>So let’s look at a parallelogram…</a:t>
            </a:r>
          </a:p>
          <a:p>
            <a:pPr lvl="1"/>
            <a:r>
              <a:rPr lang="en-US" dirty="0" smtClean="0"/>
              <a:t>What are some of the things we know about it?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1981200" y="4724400"/>
            <a:ext cx="2514600" cy="1600200"/>
          </a:xfrm>
          <a:prstGeom prst="parallelogram">
            <a:avLst>
              <a:gd name="adj" fmla="val 425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376943" y="5890539"/>
            <a:ext cx="579421" cy="428780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 rot="16678363">
            <a:off x="3819053" y="4800600"/>
            <a:ext cx="579421" cy="428780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rot="16678363">
            <a:off x="3959975" y="4776106"/>
            <a:ext cx="440637" cy="326078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99502" y="4419600"/>
                <a:ext cx="41396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∠</m:t>
                    </m:r>
                    <m:r>
                      <a:rPr lang="en-US" b="0" i="0" dirty="0" smtClean="0">
                        <a:latin typeface="Cambria Math"/>
                      </a:rPr>
                      <m:t>1 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and</m:t>
                    </m:r>
                    <m:r>
                      <a:rPr lang="en-US" b="0" i="0" dirty="0" smtClean="0">
                        <a:latin typeface="Cambria Math"/>
                      </a:rPr>
                      <m:t> </m:t>
                    </m:r>
                    <m:r>
                      <a:rPr lang="en-US" b="0" i="1" dirty="0" smtClean="0">
                        <a:latin typeface="Cambria Math"/>
                      </a:rPr>
                      <m:t>∠2 </m:t>
                    </m:r>
                  </m:oMath>
                </a14:m>
                <a:r>
                  <a:rPr lang="en-US" dirty="0" smtClean="0"/>
                  <a:t>are supp. (CIA Th.)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502" y="4419600"/>
                <a:ext cx="4139697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535380" y="6019800"/>
            <a:ext cx="3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51434" y="4705133"/>
            <a:ext cx="3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90800" y="4705133"/>
            <a:ext cx="3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57400" y="5987534"/>
            <a:ext cx="3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672339" y="4754479"/>
                <a:ext cx="413969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The same is true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1" smtClean="0">
                        <a:latin typeface="Cambria Math"/>
                      </a:rPr>
                      <m:t> ∠4</m:t>
                    </m:r>
                  </m:oMath>
                </a14:m>
                <a:r>
                  <a:rPr lang="en-US" dirty="0" smtClean="0"/>
                  <a:t> (using the left and right sides and CIA Th.)!</a:t>
                </a:r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339" y="4754479"/>
                <a:ext cx="4139697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176" t="-4717" r="-220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48982" y="5367260"/>
                <a:ext cx="41396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∠3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and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∠4</m:t>
                    </m:r>
                  </m:oMath>
                </a14:m>
                <a:r>
                  <a:rPr lang="en-US" dirty="0" smtClean="0"/>
                  <a:t> are also </a:t>
                </a:r>
                <a:r>
                  <a:rPr lang="en-US" dirty="0" err="1" smtClean="0"/>
                  <a:t>supp</a:t>
                </a:r>
                <a:r>
                  <a:rPr lang="en-US" dirty="0" smtClean="0"/>
                  <a:t>,.</a:t>
                </a:r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8982" y="5367260"/>
                <a:ext cx="413969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17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28581" y="6103740"/>
                <a:ext cx="41396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∠1≅∠3</m:t>
                    </m:r>
                  </m:oMath>
                </a14:m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Supp. Th.).</a:t>
                </a:r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581" y="6103740"/>
                <a:ext cx="4139697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/>
          <p:cNvSpPr/>
          <p:nvPr/>
        </p:nvSpPr>
        <p:spPr>
          <a:xfrm rot="10800000">
            <a:off x="2514601" y="4773718"/>
            <a:ext cx="579421" cy="428780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54987" y="5736592"/>
                <a:ext cx="413969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∠2≅∠4</m:t>
                    </m:r>
                  </m:oMath>
                </a14:m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Supp. Th.).</a:t>
                </a:r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987" y="5736592"/>
                <a:ext cx="4139697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Freeform 26"/>
          <p:cNvSpPr/>
          <p:nvPr/>
        </p:nvSpPr>
        <p:spPr>
          <a:xfrm rot="4277839">
            <a:off x="2139857" y="5919451"/>
            <a:ext cx="579421" cy="428780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rot="4277839">
            <a:off x="2145404" y="6041526"/>
            <a:ext cx="440637" cy="326078"/>
          </a:xfrm>
          <a:custGeom>
            <a:avLst/>
            <a:gdLst>
              <a:gd name="connsiteX0" fmla="*/ 579421 w 579421"/>
              <a:gd name="connsiteY0" fmla="*/ 57588 h 428780"/>
              <a:gd name="connsiteX1" fmla="*/ 235390 w 579421"/>
              <a:gd name="connsiteY1" fmla="*/ 30427 h 428780"/>
              <a:gd name="connsiteX2" fmla="*/ 0 w 579421"/>
              <a:gd name="connsiteY2" fmla="*/ 428780 h 428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9421" h="428780">
                <a:moveTo>
                  <a:pt x="579421" y="57588"/>
                </a:moveTo>
                <a:cubicBezTo>
                  <a:pt x="455690" y="13075"/>
                  <a:pt x="331960" y="-31438"/>
                  <a:pt x="235390" y="30427"/>
                </a:cubicBezTo>
                <a:cubicBezTo>
                  <a:pt x="138820" y="92292"/>
                  <a:pt x="69410" y="260536"/>
                  <a:pt x="0" y="4287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8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/>
      <p:bldP spid="13" grpId="0"/>
      <p:bldP spid="15" grpId="0"/>
      <p:bldP spid="16" grpId="0"/>
      <p:bldP spid="17" grpId="0"/>
      <p:bldP spid="19" grpId="0"/>
      <p:bldP spid="21" grpId="0"/>
      <p:bldP spid="23" grpId="0"/>
      <p:bldP spid="24" grpId="0" animBg="1"/>
      <p:bldP spid="26" grpId="0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If a quadrilateral is a parallelogram, then its consecutive angles are supplementary.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379537" y="2954338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342018" y="2923381"/>
            <a:ext cx="41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If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1379537" y="3335338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3436937" y="3335338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836737" y="4097338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1989137" y="4097338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2522537" y="2954338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674937" y="2954338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732337" y="3106738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074737" y="4021138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284537" y="4021138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760537" y="2725738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046537" y="2801938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86400" y="2801938"/>
                <a:ext cx="3048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and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are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and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are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and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are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and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are</m:t>
                      </m:r>
                      <m:r>
                        <a:rPr lang="en-US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801938"/>
                <a:ext cx="3048000" cy="1200329"/>
              </a:xfrm>
              <a:prstGeom prst="rect">
                <a:avLst/>
              </a:prstGeom>
              <a:blipFill rotWithShape="1">
                <a:blip r:embed="rId2"/>
                <a:stretch>
                  <a:fillRect r="-5000" b="-3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690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4" grpId="0" animBg="1"/>
      <p:bldP spid="15365" grpId="0"/>
      <p:bldP spid="15366" grpId="0" animBg="1"/>
      <p:bldP spid="15367" grpId="0" animBg="1"/>
      <p:bldP spid="15368" grpId="0" animBg="1"/>
      <p:bldP spid="15369" grpId="0" animBg="1"/>
      <p:bldP spid="15370" grpId="0" animBg="1"/>
      <p:bldP spid="15371" grpId="0" animBg="1"/>
      <p:bldP spid="15372" grpId="0"/>
      <p:bldP spid="15373" grpId="0"/>
      <p:bldP spid="15374" grpId="0"/>
      <p:bldP spid="15375" grpId="0"/>
      <p:bldP spid="15376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a quadrilateral is a parallelogram, then its opposite angles are congruent.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1905000" y="2744685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954794" y="2715967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If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905000" y="3125685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3962400" y="3125685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362200" y="38876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514600" y="3887685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048000" y="27446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200400" y="27446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257800" y="289708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600200" y="38114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810000" y="38114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2286000" y="25160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572000" y="25922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6096000" y="2668485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5791200" y="37352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8001000" y="37352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6477000" y="24398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8763000" y="25160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4358" name="Arc 22"/>
          <p:cNvSpPr>
            <a:spLocks/>
          </p:cNvSpPr>
          <p:nvPr/>
        </p:nvSpPr>
        <p:spPr bwMode="auto">
          <a:xfrm rot="16200000" flipV="1">
            <a:off x="6248400" y="3506685"/>
            <a:ext cx="304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Arc 23"/>
          <p:cNvSpPr>
            <a:spLocks/>
          </p:cNvSpPr>
          <p:nvPr/>
        </p:nvSpPr>
        <p:spPr bwMode="auto">
          <a:xfrm rot="5614580" flipV="1">
            <a:off x="8382000" y="2668485"/>
            <a:ext cx="304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Arc 24"/>
          <p:cNvSpPr>
            <a:spLocks/>
          </p:cNvSpPr>
          <p:nvPr/>
        </p:nvSpPr>
        <p:spPr bwMode="auto">
          <a:xfrm rot="11658312" flipV="1">
            <a:off x="7924800" y="3582885"/>
            <a:ext cx="304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Arc 25"/>
          <p:cNvSpPr>
            <a:spLocks/>
          </p:cNvSpPr>
          <p:nvPr/>
        </p:nvSpPr>
        <p:spPr bwMode="auto">
          <a:xfrm rot="11658312" flipV="1">
            <a:off x="7847013" y="3516210"/>
            <a:ext cx="387350" cy="304800"/>
          </a:xfrm>
          <a:custGeom>
            <a:avLst/>
            <a:gdLst>
              <a:gd name="G0" fmla="+- 5826 0 0"/>
              <a:gd name="G1" fmla="+- 21600 0 0"/>
              <a:gd name="G2" fmla="+- 21600 0 0"/>
              <a:gd name="T0" fmla="*/ 0 w 27426"/>
              <a:gd name="T1" fmla="*/ 801 h 21600"/>
              <a:gd name="T2" fmla="*/ 27426 w 27426"/>
              <a:gd name="T3" fmla="*/ 21600 h 21600"/>
              <a:gd name="T4" fmla="*/ 5826 w 2742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426" h="21600" fill="none" extrusionOk="0">
                <a:moveTo>
                  <a:pt x="-1" y="800"/>
                </a:moveTo>
                <a:cubicBezTo>
                  <a:pt x="1896" y="269"/>
                  <a:pt x="3856" y="-1"/>
                  <a:pt x="5826" y="0"/>
                </a:cubicBezTo>
                <a:cubicBezTo>
                  <a:pt x="17755" y="0"/>
                  <a:pt x="27426" y="9670"/>
                  <a:pt x="27426" y="21600"/>
                </a:cubicBezTo>
              </a:path>
              <a:path w="27426" h="21600" stroke="0" extrusionOk="0">
                <a:moveTo>
                  <a:pt x="-1" y="800"/>
                </a:moveTo>
                <a:cubicBezTo>
                  <a:pt x="1896" y="269"/>
                  <a:pt x="3856" y="-1"/>
                  <a:pt x="5826" y="0"/>
                </a:cubicBezTo>
                <a:cubicBezTo>
                  <a:pt x="17755" y="0"/>
                  <a:pt x="27426" y="9670"/>
                  <a:pt x="27426" y="21600"/>
                </a:cubicBezTo>
                <a:lnTo>
                  <a:pt x="5826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Arc 26"/>
          <p:cNvSpPr>
            <a:spLocks/>
          </p:cNvSpPr>
          <p:nvPr/>
        </p:nvSpPr>
        <p:spPr bwMode="auto">
          <a:xfrm rot="596070" flipV="1">
            <a:off x="6629400" y="2668485"/>
            <a:ext cx="304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Arc 27"/>
          <p:cNvSpPr>
            <a:spLocks/>
          </p:cNvSpPr>
          <p:nvPr/>
        </p:nvSpPr>
        <p:spPr bwMode="auto">
          <a:xfrm rot="21283925" flipV="1">
            <a:off x="6548438" y="2701823"/>
            <a:ext cx="533400" cy="339725"/>
          </a:xfrm>
          <a:custGeom>
            <a:avLst/>
            <a:gdLst>
              <a:gd name="G0" fmla="+- 5826 0 0"/>
              <a:gd name="G1" fmla="+- 21600 0 0"/>
              <a:gd name="G2" fmla="+- 21600 0 0"/>
              <a:gd name="T0" fmla="*/ 0 w 27426"/>
              <a:gd name="T1" fmla="*/ 801 h 24107"/>
              <a:gd name="T2" fmla="*/ 27280 w 27426"/>
              <a:gd name="T3" fmla="*/ 24107 h 24107"/>
              <a:gd name="T4" fmla="*/ 5826 w 27426"/>
              <a:gd name="T5" fmla="*/ 21600 h 24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426" h="24107" fill="none" extrusionOk="0">
                <a:moveTo>
                  <a:pt x="-1" y="800"/>
                </a:moveTo>
                <a:cubicBezTo>
                  <a:pt x="1896" y="269"/>
                  <a:pt x="3856" y="-1"/>
                  <a:pt x="5826" y="0"/>
                </a:cubicBezTo>
                <a:cubicBezTo>
                  <a:pt x="17755" y="0"/>
                  <a:pt x="27426" y="9670"/>
                  <a:pt x="27426" y="21600"/>
                </a:cubicBezTo>
                <a:cubicBezTo>
                  <a:pt x="27426" y="22437"/>
                  <a:pt x="27377" y="23274"/>
                  <a:pt x="27280" y="24107"/>
                </a:cubicBezTo>
              </a:path>
              <a:path w="27426" h="24107" stroke="0" extrusionOk="0">
                <a:moveTo>
                  <a:pt x="-1" y="800"/>
                </a:moveTo>
                <a:cubicBezTo>
                  <a:pt x="1896" y="269"/>
                  <a:pt x="3856" y="-1"/>
                  <a:pt x="5826" y="0"/>
                </a:cubicBezTo>
                <a:cubicBezTo>
                  <a:pt x="17755" y="0"/>
                  <a:pt x="27426" y="9670"/>
                  <a:pt x="27426" y="21600"/>
                </a:cubicBezTo>
                <a:cubicBezTo>
                  <a:pt x="27426" y="22437"/>
                  <a:pt x="27377" y="23274"/>
                  <a:pt x="27280" y="24107"/>
                </a:cubicBezTo>
                <a:lnTo>
                  <a:pt x="5826" y="21600"/>
                </a:lnTo>
                <a:close/>
              </a:path>
            </a:pathLst>
          </a:cu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5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 animBg="1"/>
      <p:bldP spid="14341" grpId="0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/>
      <p:bldP spid="14349" grpId="0"/>
      <p:bldP spid="14350" grpId="0"/>
      <p:bldP spid="14351" grpId="0"/>
      <p:bldP spid="14352" grpId="0"/>
      <p:bldP spid="14353" grpId="0" animBg="1"/>
      <p:bldP spid="14354" grpId="0"/>
      <p:bldP spid="14355" grpId="0"/>
      <p:bldP spid="14356" grpId="0"/>
      <p:bldP spid="14357" grpId="0"/>
      <p:bldP spid="14358" grpId="0" animBg="1"/>
      <p:bldP spid="14359" grpId="0" animBg="1"/>
      <p:bldP spid="14360" grpId="0" animBg="1"/>
      <p:bldP spid="14361" grpId="0" animBg="1"/>
      <p:bldP spid="14362" grpId="0" animBg="1"/>
      <p:bldP spid="143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look at what happens if we draw in a diagonal…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3593592" cy="4800600"/>
          </a:xfrm>
        </p:spPr>
        <p:txBody>
          <a:bodyPr/>
          <a:lstStyle/>
          <a:p>
            <a:r>
              <a:rPr lang="en-US" dirty="0" smtClean="0"/>
              <a:t>Hey!  Two triangles!</a:t>
            </a:r>
          </a:p>
          <a:p>
            <a:pPr lvl="1"/>
            <a:r>
              <a:rPr lang="en-US" dirty="0" smtClean="0"/>
              <a:t>So all our stuff about triangles works here, too!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6019800" y="1524000"/>
            <a:ext cx="2514600" cy="1600200"/>
          </a:xfrm>
          <a:prstGeom prst="parallelogram">
            <a:avLst>
              <a:gd name="adj" fmla="val 425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705600" y="1524000"/>
            <a:ext cx="1143000" cy="16002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7200900" y="2209800"/>
            <a:ext cx="190500" cy="22860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553200" y="1535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6200" y="2754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0" y="150340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91400" y="2754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05400" y="3276600"/>
                <a:ext cx="3657600" cy="9239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Since it’s a parallelogram, we know that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dirty="0" smtClean="0"/>
                  <a:t> and AI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∠3≅∠4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276600"/>
                <a:ext cx="3657600" cy="923907"/>
              </a:xfrm>
              <a:prstGeom prst="rect">
                <a:avLst/>
              </a:prstGeom>
              <a:blipFill rotWithShape="1">
                <a:blip r:embed="rId2"/>
                <a:stretch>
                  <a:fillRect l="-1500" t="-3311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438994" y="121955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8534400" y="131873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7844073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30089" y="289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05400" y="4114800"/>
                <a:ext cx="3657600" cy="646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Using the same reasoning, we know that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𝐴𝐷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∥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∠1≅∠2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114800"/>
                <a:ext cx="3657600" cy="646908"/>
              </a:xfrm>
              <a:prstGeom prst="rect">
                <a:avLst/>
              </a:prstGeom>
              <a:blipFill rotWithShape="1">
                <a:blip r:embed="rId3"/>
                <a:stretch>
                  <a:fillRect l="-1500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 flipV="1">
            <a:off x="6705600" y="1503402"/>
            <a:ext cx="1828800" cy="32266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6705600" y="1507867"/>
            <a:ext cx="1138473" cy="1616333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6034889" y="3124200"/>
            <a:ext cx="1809185" cy="1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844073" y="1535668"/>
            <a:ext cx="690327" cy="158853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705600" y="1519535"/>
            <a:ext cx="1138473" cy="160466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034889" y="1503402"/>
            <a:ext cx="692024" cy="1620799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972616" y="4768838"/>
                <a:ext cx="3657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Then, by ASA,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𝐴𝐷𝐶</m:t>
                    </m:r>
                    <m:r>
                      <a:rPr lang="en-US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𝐶𝐵𝐴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616" y="4768838"/>
                <a:ext cx="3657600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50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368643" y="5410200"/>
                <a:ext cx="462783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, because CPCTC,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𝐴𝐷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8643" y="5410200"/>
                <a:ext cx="4627830" cy="369909"/>
              </a:xfrm>
              <a:prstGeom prst="rect">
                <a:avLst/>
              </a:prstGeom>
              <a:blipFill rotWithShape="1">
                <a:blip r:embed="rId5"/>
                <a:stretch>
                  <a:fillRect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562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a quadrilateral is a parallelogram, then its opposite sides are congruent.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1866900" y="2820885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52600" y="2820884"/>
            <a:ext cx="41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If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1866900" y="3201885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3924300" y="3201885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2324100" y="39638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476500" y="3963885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009900" y="28208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3162300" y="2820885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5219700" y="297328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562100" y="38876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771900" y="38876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247900" y="25922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33900" y="26684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6057900" y="2744685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5753100" y="38114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7962900" y="38114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438900" y="25160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8724900" y="259228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6286500" y="3278085"/>
            <a:ext cx="304800" cy="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8343900" y="3278085"/>
            <a:ext cx="304800" cy="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>
            <a:off x="6743700" y="3811485"/>
            <a:ext cx="1524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6896100" y="3811485"/>
            <a:ext cx="1524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7353300" y="2668485"/>
            <a:ext cx="1524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7505700" y="2668485"/>
            <a:ext cx="1524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animBg="1"/>
      <p:bldP spid="13317" grpId="0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/>
      <p:bldP spid="13325" grpId="0"/>
      <p:bldP spid="13326" grpId="0"/>
      <p:bldP spid="13327" grpId="0"/>
      <p:bldP spid="13328" grpId="0"/>
      <p:bldP spid="13329" grpId="0" animBg="1"/>
      <p:bldP spid="13330" grpId="0"/>
      <p:bldP spid="13331" grpId="0"/>
      <p:bldP spid="13332" grpId="0"/>
      <p:bldP spid="13333" grpId="0"/>
      <p:bldP spid="13334" grpId="0" animBg="1"/>
      <p:bldP spid="13335" grpId="0" animBg="1"/>
      <p:bldP spid="13336" grpId="0" animBg="1"/>
      <p:bldP spid="13337" grpId="0" animBg="1"/>
      <p:bldP spid="13338" grpId="0" animBg="1"/>
      <p:bldP spid="133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if we draw in BOTH diagonals?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90600" y="1447800"/>
                <a:ext cx="4698588" cy="4800600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/>
                  <a:t>So we still have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∠1≅∠2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and</m:t>
                    </m:r>
                    <m:r>
                      <a:rPr lang="en-US" sz="2400" b="0" i="1" smtClean="0">
                        <a:latin typeface="Cambria Math"/>
                      </a:rPr>
                      <m:t> ∠3≅∠4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Also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∠5≅∠6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and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∠7≅∠8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Then, because it’s a parallelogram, we know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𝐴𝐷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Then,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𝐴𝐸𝐷</m:t>
                    </m:r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𝐶𝐸𝐵</m:t>
                    </m:r>
                  </m:oMath>
                </a14:m>
                <a:r>
                  <a:rPr lang="en-US" sz="2400" dirty="0" smtClean="0"/>
                  <a:t> (ASA)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𝐴𝐸𝐵</m:t>
                    </m:r>
                    <m:r>
                      <a:rPr lang="en-US" sz="2400" i="1">
                        <a:latin typeface="Cambria Math"/>
                      </a:rPr>
                      <m:t>≅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</a:rPr>
                      <m:t>𝐶𝐸𝐷</m:t>
                    </m:r>
                  </m:oMath>
                </a14:m>
                <a:r>
                  <a:rPr lang="en-US" sz="2400" dirty="0"/>
                  <a:t> (ASA</a:t>
                </a:r>
                <a:r>
                  <a:rPr lang="en-US" sz="2400" dirty="0" smtClean="0"/>
                  <a:t>)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So</m:t>
                    </m:r>
                    <m:r>
                      <a:rPr lang="en-US" sz="2400" b="0" i="0" smtClean="0">
                        <a:latin typeface="Cambria Math"/>
                        <a:ea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𝐴𝐸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𝐶𝐸</m:t>
                        </m:r>
                      </m:e>
                    </m:acc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𝐵𝐸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𝐷𝐸</m:t>
                        </m:r>
                      </m:e>
                    </m:acc>
                  </m:oMath>
                </a14:m>
                <a:r>
                  <a:rPr lang="en-US" sz="2400" dirty="0" smtClean="0"/>
                  <a:t> both by CPCTC.</a:t>
                </a: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2400" dirty="0" smtClean="0"/>
                  <a:t> The diagonals bisect each other.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0600" y="1447800"/>
                <a:ext cx="4698588" cy="4800600"/>
              </a:xfrm>
              <a:blipFill rotWithShape="1">
                <a:blip r:embed="rId2"/>
                <a:stretch>
                  <a:fillRect t="-1017" r="-3766" b="-41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arallelogram 3"/>
          <p:cNvSpPr/>
          <p:nvPr/>
        </p:nvSpPr>
        <p:spPr>
          <a:xfrm>
            <a:off x="6019800" y="1524000"/>
            <a:ext cx="2514600" cy="1600200"/>
          </a:xfrm>
          <a:prstGeom prst="parallelogram">
            <a:avLst>
              <a:gd name="adj" fmla="val 425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705600" y="1524000"/>
            <a:ext cx="1143000" cy="16002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91394" y="159439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91673" y="273658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81800" y="1459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67600" y="2831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38994" y="121955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8534400" y="131873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30089" y="289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034889" y="1524000"/>
            <a:ext cx="2499511" cy="16002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844073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7996473" y="144908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53398" y="2831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148873" y="1688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134194" y="2590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6025662" y="1524000"/>
            <a:ext cx="1260230" cy="1594338"/>
          </a:xfrm>
          <a:custGeom>
            <a:avLst/>
            <a:gdLst>
              <a:gd name="connsiteX0" fmla="*/ 0 w 1260230"/>
              <a:gd name="connsiteY0" fmla="*/ 1594338 h 1594338"/>
              <a:gd name="connsiteX1" fmla="*/ 1260230 w 1260230"/>
              <a:gd name="connsiteY1" fmla="*/ 814754 h 1594338"/>
              <a:gd name="connsiteX2" fmla="*/ 679938 w 1260230"/>
              <a:gd name="connsiteY2" fmla="*/ 0 h 1594338"/>
              <a:gd name="connsiteX3" fmla="*/ 0 w 1260230"/>
              <a:gd name="connsiteY3" fmla="*/ 1594338 h 15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0230" h="1594338">
                <a:moveTo>
                  <a:pt x="0" y="1594338"/>
                </a:moveTo>
                <a:lnTo>
                  <a:pt x="1260230" y="814754"/>
                </a:lnTo>
                <a:lnTo>
                  <a:pt x="679938" y="0"/>
                </a:lnTo>
                <a:lnTo>
                  <a:pt x="0" y="1594338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291754" y="1535723"/>
            <a:ext cx="1236784" cy="1570892"/>
          </a:xfrm>
          <a:custGeom>
            <a:avLst/>
            <a:gdLst>
              <a:gd name="connsiteX0" fmla="*/ 1236784 w 1236784"/>
              <a:gd name="connsiteY0" fmla="*/ 0 h 1570892"/>
              <a:gd name="connsiteX1" fmla="*/ 0 w 1236784"/>
              <a:gd name="connsiteY1" fmla="*/ 803031 h 1570892"/>
              <a:gd name="connsiteX2" fmla="*/ 562708 w 1236784"/>
              <a:gd name="connsiteY2" fmla="*/ 1570892 h 1570892"/>
              <a:gd name="connsiteX3" fmla="*/ 1236784 w 1236784"/>
              <a:gd name="connsiteY3" fmla="*/ 0 h 157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6784" h="1570892">
                <a:moveTo>
                  <a:pt x="1236784" y="0"/>
                </a:moveTo>
                <a:lnTo>
                  <a:pt x="0" y="803031"/>
                </a:lnTo>
                <a:lnTo>
                  <a:pt x="562708" y="1570892"/>
                </a:lnTo>
                <a:lnTo>
                  <a:pt x="1236784" y="0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6723185" y="1518138"/>
            <a:ext cx="1799492" cy="808893"/>
          </a:xfrm>
          <a:custGeom>
            <a:avLst/>
            <a:gdLst>
              <a:gd name="connsiteX0" fmla="*/ 1799492 w 1799492"/>
              <a:gd name="connsiteY0" fmla="*/ 0 h 808893"/>
              <a:gd name="connsiteX1" fmla="*/ 568569 w 1799492"/>
              <a:gd name="connsiteY1" fmla="*/ 808893 h 808893"/>
              <a:gd name="connsiteX2" fmla="*/ 0 w 1799492"/>
              <a:gd name="connsiteY2" fmla="*/ 17585 h 808893"/>
              <a:gd name="connsiteX3" fmla="*/ 1799492 w 1799492"/>
              <a:gd name="connsiteY3" fmla="*/ 0 h 80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9492" h="808893">
                <a:moveTo>
                  <a:pt x="1799492" y="0"/>
                </a:moveTo>
                <a:lnTo>
                  <a:pt x="568569" y="808893"/>
                </a:lnTo>
                <a:lnTo>
                  <a:pt x="0" y="17585"/>
                </a:lnTo>
                <a:lnTo>
                  <a:pt x="1799492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031523" y="2350477"/>
            <a:ext cx="1805354" cy="767861"/>
          </a:xfrm>
          <a:custGeom>
            <a:avLst/>
            <a:gdLst>
              <a:gd name="connsiteX0" fmla="*/ 0 w 1805354"/>
              <a:gd name="connsiteY0" fmla="*/ 767861 h 767861"/>
              <a:gd name="connsiteX1" fmla="*/ 1805354 w 1805354"/>
              <a:gd name="connsiteY1" fmla="*/ 762000 h 767861"/>
              <a:gd name="connsiteX2" fmla="*/ 1283677 w 1805354"/>
              <a:gd name="connsiteY2" fmla="*/ 0 h 767861"/>
              <a:gd name="connsiteX3" fmla="*/ 0 w 1805354"/>
              <a:gd name="connsiteY3" fmla="*/ 767861 h 767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5354" h="767861">
                <a:moveTo>
                  <a:pt x="0" y="767861"/>
                </a:moveTo>
                <a:lnTo>
                  <a:pt x="1805354" y="762000"/>
                </a:lnTo>
                <a:lnTo>
                  <a:pt x="1283677" y="0"/>
                </a:lnTo>
                <a:lnTo>
                  <a:pt x="0" y="767861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6253398" y="2209800"/>
            <a:ext cx="337996" cy="7620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001000" y="2362200"/>
            <a:ext cx="337996" cy="7620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467600" y="1356810"/>
            <a:ext cx="0" cy="31959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620000" y="1371600"/>
            <a:ext cx="0" cy="31959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934200" y="3000944"/>
            <a:ext cx="0" cy="31959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086600" y="3015734"/>
            <a:ext cx="0" cy="31959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896194" y="1818413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934200" y="1912089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7010400" y="1981200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7429594" y="2592081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467600" y="2685757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543800" y="2754868"/>
            <a:ext cx="190406" cy="14531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6553200" y="2628994"/>
            <a:ext cx="190406" cy="19040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772400" y="1872856"/>
            <a:ext cx="190406" cy="190406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124700" y="2297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419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23" grpId="0"/>
      <p:bldP spid="24" grpId="0"/>
      <p:bldP spid="25" grpId="0"/>
      <p:bldP spid="26" grpId="0"/>
      <p:bldP spid="27" grpId="0"/>
      <p:bldP spid="6" grpId="0" animBg="1"/>
      <p:bldP spid="14" grpId="0" animBg="1"/>
      <p:bldP spid="15" grpId="0" animBg="1"/>
      <p:bldP spid="16" grpId="0" animBg="1"/>
      <p:bldP spid="19" grpId="0" animBg="1"/>
      <p:bldP spid="41" grpId="0" animBg="1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a quadrilateral is a parallelogram, then its diagonals bisect each other.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752600" y="2895600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433465" y="2909887"/>
            <a:ext cx="41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If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752600" y="3276600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810000" y="3276600"/>
            <a:ext cx="457200" cy="762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209800" y="4038600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362200" y="4038600"/>
            <a:ext cx="762000" cy="0"/>
          </a:xfrm>
          <a:prstGeom prst="line">
            <a:avLst/>
          </a:prstGeom>
          <a:noFill/>
          <a:ln w="3175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895600" y="2895600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3048000" y="2895600"/>
            <a:ext cx="762000" cy="0"/>
          </a:xfrm>
          <a:prstGeom prst="line">
            <a:avLst/>
          </a:prstGeom>
          <a:noFill/>
          <a:ln w="6350">
            <a:solidFill>
              <a:schemeClr val="accent3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5105400" y="3048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14478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36576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133600" y="2667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419600" y="2743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5943600" y="2743200"/>
            <a:ext cx="2743200" cy="1143000"/>
          </a:xfrm>
          <a:prstGeom prst="parallelogram">
            <a:avLst>
              <a:gd name="adj" fmla="val 60000"/>
            </a:avLst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56388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A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7848600" y="3810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B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324600" y="2514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C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86106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accent5"/>
                </a:solidFill>
              </a:rPr>
              <a:t>D</a:t>
            </a:r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6629400" y="2743200"/>
            <a:ext cx="1295400" cy="1143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V="1">
            <a:off x="5943600" y="2743200"/>
            <a:ext cx="2743200" cy="11430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H="1">
            <a:off x="6858000" y="29718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7467600" y="35052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6553200" y="35052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6629400" y="34290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2" name="Line 28"/>
          <p:cNvSpPr>
            <a:spLocks noChangeShapeType="1"/>
          </p:cNvSpPr>
          <p:nvPr/>
        </p:nvSpPr>
        <p:spPr bwMode="auto">
          <a:xfrm>
            <a:off x="7696200" y="30480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7772400" y="2971800"/>
            <a:ext cx="228600" cy="152400"/>
          </a:xfrm>
          <a:prstGeom prst="line">
            <a:avLst/>
          </a:prstGeom>
          <a:noFill/>
          <a:ln w="9525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63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8" grpId="0" animBg="1"/>
      <p:bldP spid="16389" grpId="0"/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  <p:bldP spid="16396" grpId="0"/>
      <p:bldP spid="16397" grpId="0"/>
      <p:bldP spid="16398" grpId="0"/>
      <p:bldP spid="16399" grpId="0"/>
      <p:bldP spid="16400" grpId="0"/>
      <p:bldP spid="16401" grpId="0" animBg="1"/>
      <p:bldP spid="16402" grpId="0"/>
      <p:bldP spid="16403" grpId="0"/>
      <p:bldP spid="16404" grpId="0"/>
      <p:bldP spid="16405" grpId="0"/>
      <p:bldP spid="16406" grpId="0" animBg="1"/>
      <p:bldP spid="16407" grpId="0" animBg="1"/>
      <p:bldP spid="16408" grpId="0" animBg="1"/>
      <p:bldP spid="16409" grpId="0" animBg="1"/>
      <p:bldP spid="16410" grpId="0" animBg="1"/>
      <p:bldP spid="16411" grpId="0" animBg="1"/>
      <p:bldP spid="16412" grpId="0" animBg="1"/>
      <p:bldP spid="164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674</TotalTime>
  <Words>781</Words>
  <Application>Microsoft Office PowerPoint</Application>
  <PresentationFormat>On-screen Show (4:3)</PresentationFormat>
  <Paragraphs>166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Wednesday, November 14, 2012</vt:lpstr>
      <vt:lpstr>§6.1  Parallelograms</vt:lpstr>
      <vt:lpstr>Parallel?  Great news!</vt:lpstr>
      <vt:lpstr>Theorems</vt:lpstr>
      <vt:lpstr>Theorems</vt:lpstr>
      <vt:lpstr>Let’s look at what happens if we draw in a diagonal…</vt:lpstr>
      <vt:lpstr>Theorems</vt:lpstr>
      <vt:lpstr>What if we draw in BOTH diagonals?</vt:lpstr>
      <vt:lpstr>Theorems</vt:lpstr>
      <vt:lpstr>Example 1. STUV is a parallelogram.  Find the unknown measures.</vt:lpstr>
      <vt:lpstr>Example 2. JKLM is a parallelogram.  Find m∠L.</vt:lpstr>
      <vt:lpstr>Example 3. ABCD is a parallelogram.  Find the value of x.</vt:lpstr>
      <vt:lpstr>Check Points.  DEFG is a parallelogram.  Find the indicated measures and explain your reasoning.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November 14, 2012</dc:title>
  <dc:creator>Dria</dc:creator>
  <cp:lastModifiedBy>Dria</cp:lastModifiedBy>
  <cp:revision>16</cp:revision>
  <dcterms:created xsi:type="dcterms:W3CDTF">2012-11-13T18:44:19Z</dcterms:created>
  <dcterms:modified xsi:type="dcterms:W3CDTF">2012-11-14T23:44:06Z</dcterms:modified>
</cp:coreProperties>
</file>